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5" r:id="rId7"/>
    <p:sldId id="266" r:id="rId8"/>
    <p:sldId id="267" r:id="rId9"/>
    <p:sldId id="258" r:id="rId10"/>
    <p:sldId id="260" r:id="rId11"/>
    <p:sldId id="261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Welcome and </a:t>
            </a:r>
            <a:br>
              <a:rPr lang="en-US" dirty="0" smtClean="0"/>
            </a:br>
            <a:r>
              <a:rPr lang="en-US" dirty="0" smtClean="0"/>
              <a:t>time use data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Tuesday, October 23, 2012</a:t>
            </a:r>
          </a:p>
          <a:p>
            <a:r>
              <a:rPr lang="es-ES" dirty="0" smtClean="0"/>
              <a:t>Facultad de Ciencias Sociales, Universidad de la República</a:t>
            </a:r>
          </a:p>
          <a:p>
            <a:r>
              <a:rPr lang="es-ES" dirty="0" smtClean="0"/>
              <a:t>Montevideo, Uruguay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NTTA by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international standard for household production accounts (i.e. nothing similar to SNA)</a:t>
            </a:r>
          </a:p>
          <a:p>
            <a:pPr lvl="1"/>
            <a:r>
              <a:rPr lang="en-US" dirty="0" smtClean="0"/>
              <a:t>But in development, so your country may have an estimate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use survey</a:t>
            </a:r>
          </a:p>
          <a:p>
            <a:pPr lvl="1"/>
            <a:r>
              <a:rPr lang="en-US" dirty="0" smtClean="0"/>
              <a:t>Nationally representative</a:t>
            </a:r>
          </a:p>
          <a:p>
            <a:pPr lvl="1"/>
            <a:r>
              <a:rPr lang="en-US" dirty="0" smtClean="0"/>
              <a:t>Complete household roster by age and sex</a:t>
            </a:r>
          </a:p>
          <a:p>
            <a:pPr lvl="1"/>
            <a:r>
              <a:rPr lang="en-US" dirty="0" smtClean="0"/>
              <a:t>Same time period as NTA estimates, if possible</a:t>
            </a:r>
          </a:p>
          <a:p>
            <a:pPr lvl="1"/>
            <a:r>
              <a:rPr lang="en-US" dirty="0" smtClean="0"/>
              <a:t>Sample represents a calendar year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Wage data</a:t>
            </a:r>
          </a:p>
          <a:p>
            <a:pPr lvl="1"/>
            <a:r>
              <a:rPr lang="en-US" dirty="0" smtClean="0"/>
              <a:t>Results of national survey of wages by occupation </a:t>
            </a:r>
          </a:p>
          <a:p>
            <a:pPr lvl="1"/>
            <a:r>
              <a:rPr lang="en-US" dirty="0" smtClean="0"/>
              <a:t>If not available, can use NTA household survey if sufficiently detailed occupation data is included and survey is large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 data (same as for NTA)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Use Survey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5626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When is the year of your time use survey?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During what months was the time use recorded?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How many respondents are there in the survey?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>
                <a:solidFill>
                  <a:srgbClr val="FF0000"/>
                </a:solidFill>
              </a:rPr>
              <a:t>Is it nationally representative, or just for a sub-region or group in the country?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What time period are respondents asked to account for (e.g. one day, one week)?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How many time respondents per household?  (Some surveys have only one time respondent per household, some survey all adults, some survey all </a:t>
            </a:r>
            <a:r>
              <a:rPr lang="en-US" sz="1800" dirty="0" err="1" smtClean="0"/>
              <a:t>hh</a:t>
            </a:r>
            <a:r>
              <a:rPr lang="en-US" sz="1800" dirty="0" smtClean="0"/>
              <a:t> members.)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>
                <a:solidFill>
                  <a:srgbClr val="FF0000"/>
                </a:solidFill>
              </a:rPr>
              <a:t>Do you know the age and sex of others in the time respondents’ households (i.e. do you have a full household roster by age and sex)?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Do you need a survey weight variable to generate accurate age-sex group means?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Can respondents indicate multiple, simultaneous activities (i.e. “multi-tasking”)?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Do the hours in a day add up to 24 for each respondent, or is it possible for people to answer so that they account for more or less than 24 hours in a day?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For childcare activity variables, is there an age range specified for the children?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800" dirty="0" smtClean="0"/>
              <a:t>Similarly for elder- or adult care variables, is there an age range specified?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solidFill>
                  <a:srgbClr val="FF0000"/>
                </a:solidFill>
              </a:rPr>
              <a:t>Have you located in the documentation a complete list of all the possible activities accounted for in your time use survey, with their coding scheme?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NTTA Production Age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Find time use survey’s coding scheme for activities</a:t>
            </a:r>
          </a:p>
          <a:p>
            <a:r>
              <a:rPr lang="en-US" dirty="0" smtClean="0"/>
              <a:t>Identify NTTA productive activities in coding </a:t>
            </a:r>
            <a:r>
              <a:rPr lang="en-US" dirty="0" smtClean="0"/>
              <a:t>s</a:t>
            </a:r>
            <a:r>
              <a:rPr lang="en-US" dirty="0" smtClean="0"/>
              <a:t>cheme</a:t>
            </a:r>
          </a:p>
          <a:p>
            <a:pPr lvl="1"/>
            <a:r>
              <a:rPr lang="en-US" dirty="0" smtClean="0"/>
              <a:t>Not already included in national accounts</a:t>
            </a:r>
          </a:p>
          <a:p>
            <a:pPr lvl="2"/>
            <a:r>
              <a:rPr lang="en-US" dirty="0" smtClean="0"/>
              <a:t>So market production is NOT included</a:t>
            </a:r>
          </a:p>
          <a:p>
            <a:pPr lvl="2"/>
            <a:r>
              <a:rPr lang="en-US" dirty="0" smtClean="0"/>
              <a:t>Unpaid family labor that generates market income is not included, even if the person who did the work did not get paid</a:t>
            </a:r>
          </a:p>
          <a:p>
            <a:pPr lvl="1"/>
            <a:r>
              <a:rPr lang="en-US" dirty="0" smtClean="0"/>
              <a:t>Satisfies third party criterion</a:t>
            </a:r>
          </a:p>
          <a:p>
            <a:pPr lvl="2"/>
            <a:r>
              <a:rPr lang="en-US" dirty="0" smtClean="0"/>
              <a:t>You could pay someone else to do it for you</a:t>
            </a:r>
          </a:p>
          <a:p>
            <a:pPr lvl="2"/>
            <a:r>
              <a:rPr lang="en-US" dirty="0" smtClean="0"/>
              <a:t>Leisure, education, and many self-care activities do NOT satisfy this </a:t>
            </a:r>
            <a:r>
              <a:rPr lang="en-US" dirty="0" smtClean="0"/>
              <a:t>criterion</a:t>
            </a:r>
          </a:p>
          <a:p>
            <a:r>
              <a:rPr lang="en-US" dirty="0" smtClean="0"/>
              <a:t>Group NTTA productive </a:t>
            </a:r>
            <a:r>
              <a:rPr lang="en-US" dirty="0" smtClean="0"/>
              <a:t>activities </a:t>
            </a:r>
            <a:r>
              <a:rPr lang="en-US" dirty="0" smtClean="0"/>
              <a:t>into 11 categories</a:t>
            </a:r>
          </a:p>
          <a:p>
            <a:r>
              <a:rPr lang="en-US" dirty="0" smtClean="0"/>
              <a:t>For time-based NTTA production profile, calculate age- and sex- average time spent in each category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 of </a:t>
            </a:r>
            <a:r>
              <a:rPr lang="en-US" dirty="0" smtClean="0"/>
              <a:t>NTTA </a:t>
            </a:r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Cleaning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Laundry (includes sewing and clothing repair) 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Cooking (food and drink preparation)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Household maintenance and repair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Lawn and garden 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Household management (incl. finances, scheduling, coordinating, and related telephone calls)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Pet care (not veterinary care)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Purchasing goods and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Childcare **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Eldercare and care outside the home (includes volunteering) **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Travel (related to care activities and purchasing goods and services)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000000"/>
              </a:solidFill>
            </a:endParaRPr>
          </a:p>
          <a:p>
            <a:pPr marL="514350" indent="-51435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0000"/>
                </a:solidFill>
              </a:rPr>
              <a:t>** Needs </a:t>
            </a:r>
            <a:r>
              <a:rPr lang="en-US" dirty="0" smtClean="0">
                <a:solidFill>
                  <a:srgbClr val="000000"/>
                </a:solidFill>
              </a:rPr>
              <a:t>to be divided into </a:t>
            </a:r>
            <a:r>
              <a:rPr lang="en-US" dirty="0" smtClean="0">
                <a:solidFill>
                  <a:srgbClr val="000000"/>
                </a:solidFill>
              </a:rPr>
              <a:t>variables for care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000000"/>
                </a:solidFill>
              </a:rPr>
              <a:t>household </a:t>
            </a:r>
            <a:r>
              <a:rPr lang="en-US" dirty="0" smtClean="0">
                <a:solidFill>
                  <a:srgbClr val="000000"/>
                </a:solidFill>
              </a:rPr>
              <a:t>versus outside </a:t>
            </a:r>
            <a:r>
              <a:rPr lang="en-US" dirty="0" smtClean="0">
                <a:solidFill>
                  <a:srgbClr val="000000"/>
                </a:solidFill>
              </a:rPr>
              <a:t>household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Workshop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NTA and NTTA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Overview of NTTA estimation strategy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data are necessary?  What data do you have?</a:t>
            </a:r>
          </a:p>
          <a:p>
            <a:pPr marL="914400" lvl="1" indent="-514350"/>
            <a:r>
              <a:rPr lang="en-US" dirty="0" smtClean="0"/>
              <a:t>Applies to both regular NTA by sex and NTTA (National Time Transfer Accounts) by sex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</a:t>
            </a:r>
            <a:r>
              <a:rPr lang="en-US" dirty="0" smtClean="0"/>
              <a:t>use </a:t>
            </a:r>
            <a:r>
              <a:rPr lang="en-US" dirty="0" smtClean="0"/>
              <a:t>s</a:t>
            </a:r>
            <a:r>
              <a:rPr lang="en-US" dirty="0" smtClean="0"/>
              <a:t>urvey and wage </a:t>
            </a:r>
            <a:r>
              <a:rPr lang="en-US" dirty="0" smtClean="0"/>
              <a:t>d</a:t>
            </a:r>
            <a:r>
              <a:rPr lang="en-US" dirty="0" smtClean="0"/>
              <a:t>ata </a:t>
            </a:r>
            <a:r>
              <a:rPr lang="en-US" dirty="0" smtClean="0"/>
              <a:t>d</a:t>
            </a:r>
            <a:r>
              <a:rPr lang="en-US" dirty="0" smtClean="0"/>
              <a:t>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Estimating NTTA production profile from time use surveys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Introduce </a:t>
            </a:r>
            <a:r>
              <a:rPr lang="en-US" dirty="0" smtClean="0"/>
              <a:t>methodology behind age profiles of production and consumption of time by sex</a:t>
            </a:r>
          </a:p>
          <a:p>
            <a:pPr lvl="1"/>
            <a:r>
              <a:rPr lang="en-US" dirty="0" smtClean="0"/>
              <a:t>Both time and </a:t>
            </a:r>
            <a:r>
              <a:rPr lang="en-US" dirty="0" smtClean="0"/>
              <a:t>money units</a:t>
            </a:r>
          </a:p>
          <a:p>
            <a:pPr lvl="1"/>
            <a:r>
              <a:rPr lang="en-US" dirty="0" smtClean="0"/>
              <a:t>Full methodology details are on the NTA wiki </a:t>
            </a:r>
            <a:endParaRPr lang="en-US" dirty="0" smtClean="0"/>
          </a:p>
          <a:p>
            <a:r>
              <a:rPr lang="en-US" dirty="0" smtClean="0"/>
              <a:t>Review NTA labor income and consumption age profile methodology by sex</a:t>
            </a:r>
          </a:p>
          <a:p>
            <a:r>
              <a:rPr lang="en-US" dirty="0" smtClean="0"/>
              <a:t>Discuss strategy for computing other NTA and NTTA age profiles</a:t>
            </a:r>
          </a:p>
          <a:p>
            <a:pPr lvl="1"/>
            <a:r>
              <a:rPr lang="en-US" dirty="0" smtClean="0"/>
              <a:t>Transfers, asset-based reallocations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NTA and NTTA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National Transfer Accounts (NTA)</a:t>
            </a:r>
          </a:p>
          <a:p>
            <a:pPr lvl="1"/>
            <a:r>
              <a:rPr lang="en-US" dirty="0" smtClean="0"/>
              <a:t>Linked to national accounts at the macro level</a:t>
            </a:r>
          </a:p>
          <a:p>
            <a:pPr lvl="1"/>
            <a:r>
              <a:rPr lang="en-US" dirty="0" smtClean="0"/>
              <a:t>Measures market goods and services</a:t>
            </a:r>
          </a:p>
          <a:p>
            <a:r>
              <a:rPr lang="en-US" dirty="0" smtClean="0"/>
              <a:t>National Time Transfer Accounts (NTTA)</a:t>
            </a:r>
          </a:p>
          <a:p>
            <a:pPr lvl="1"/>
            <a:r>
              <a:rPr lang="en-US" dirty="0" smtClean="0"/>
              <a:t>Measures economically productive activities not measured in national accounts</a:t>
            </a:r>
          </a:p>
          <a:p>
            <a:pPr lvl="1"/>
            <a:r>
              <a:rPr lang="en-US" dirty="0" smtClean="0"/>
              <a:t>Terminology not well defined</a:t>
            </a:r>
          </a:p>
          <a:p>
            <a:pPr lvl="2"/>
            <a:r>
              <a:rPr lang="en-US" dirty="0" smtClean="0"/>
              <a:t>Household production (but can be done outside of household)</a:t>
            </a:r>
          </a:p>
          <a:p>
            <a:pPr lvl="2"/>
            <a:r>
              <a:rPr lang="en-US" dirty="0" smtClean="0"/>
              <a:t>Unpaid work (but some unpaid work is already in national accounts) </a:t>
            </a:r>
          </a:p>
          <a:p>
            <a:pPr lvl="2"/>
            <a:r>
              <a:rPr lang="en-US" dirty="0" smtClean="0"/>
              <a:t>Time use (but time is also spent in market activities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NTTA 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Production</a:t>
            </a:r>
          </a:p>
          <a:p>
            <a:pPr lvl="1"/>
            <a:r>
              <a:rPr lang="en-US" dirty="0" smtClean="0"/>
              <a:t>Get available time use survey, learn to use it</a:t>
            </a:r>
          </a:p>
          <a:p>
            <a:pPr lvl="1"/>
            <a:r>
              <a:rPr lang="en-US" dirty="0" smtClean="0"/>
              <a:t>Identify time spent on 11 different household productive activities</a:t>
            </a:r>
          </a:p>
          <a:p>
            <a:pPr lvl="1"/>
            <a:r>
              <a:rPr lang="en-US" dirty="0" smtClean="0"/>
              <a:t>Compute age- and sex-specific average time spent in those productive activities</a:t>
            </a:r>
          </a:p>
          <a:p>
            <a:pPr lvl="1"/>
            <a:r>
              <a:rPr lang="en-US" dirty="0" smtClean="0"/>
              <a:t>Find appropriate wages to impute for 11 activities</a:t>
            </a:r>
          </a:p>
          <a:p>
            <a:r>
              <a:rPr lang="en-US" dirty="0" smtClean="0"/>
              <a:t>Consumption</a:t>
            </a:r>
          </a:p>
          <a:p>
            <a:pPr lvl="1"/>
            <a:r>
              <a:rPr lang="en-US" dirty="0" smtClean="0"/>
              <a:t>Impute age and sex of consumption based on household members’ age and sex</a:t>
            </a:r>
          </a:p>
          <a:p>
            <a:pPr lvl="1"/>
            <a:r>
              <a:rPr lang="en-US" dirty="0" smtClean="0"/>
              <a:t>Compute age- and sex-specific average time consumed</a:t>
            </a:r>
          </a:p>
          <a:p>
            <a:pPr lvl="1"/>
            <a:r>
              <a:rPr lang="en-US" dirty="0" smtClean="0"/>
              <a:t>Use same imputed wages as for production to value consumption in monetary terms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Example, US 2009, Time Production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126" y="1143000"/>
            <a:ext cx="726174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Example, US 2009</a:t>
            </a:r>
            <a:br>
              <a:rPr lang="en-US" dirty="0" smtClean="0"/>
            </a:br>
            <a:r>
              <a:rPr lang="en-US" dirty="0" smtClean="0"/>
              <a:t>NTTA Consumption in Time Units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1832" y="1143000"/>
            <a:ext cx="7242639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Example, US 2009</a:t>
            </a:r>
            <a:br>
              <a:rPr lang="en-US" dirty="0" smtClean="0"/>
            </a:br>
            <a:r>
              <a:rPr lang="en-US" dirty="0" smtClean="0"/>
              <a:t>NTTA in Money Units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295400"/>
            <a:ext cx="6392863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NTA by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National account data (for computing macro controls)</a:t>
            </a:r>
          </a:p>
          <a:p>
            <a:pPr lvl="1"/>
            <a:r>
              <a:rPr lang="en-US" dirty="0" smtClean="0"/>
              <a:t>Only computed for total population (no controls by sex)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Household survey</a:t>
            </a:r>
          </a:p>
          <a:p>
            <a:pPr lvl="1"/>
            <a:r>
              <a:rPr lang="en-US" dirty="0" smtClean="0"/>
              <a:t>Nationally representative</a:t>
            </a:r>
          </a:p>
          <a:p>
            <a:pPr lvl="1"/>
            <a:r>
              <a:rPr lang="en-US" dirty="0" smtClean="0"/>
              <a:t>Includes income and consumption (although some countries use different surveys for different profiles)</a:t>
            </a:r>
          </a:p>
          <a:p>
            <a:pPr lvl="1"/>
            <a:r>
              <a:rPr lang="en-US" dirty="0" smtClean="0"/>
              <a:t>Has household roster by age and sex (and other categories of interest)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Administrative or other supplementary age shape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 Data</a:t>
            </a:r>
          </a:p>
          <a:p>
            <a:pPr lvl="1"/>
            <a:r>
              <a:rPr lang="en-US" dirty="0" smtClean="0"/>
              <a:t>By age and sex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826</Words>
  <Application>Microsoft Office PowerPoint</Application>
  <PresentationFormat>On-screen Show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Welcome and  time use data orientation</vt:lpstr>
      <vt:lpstr>Outline</vt:lpstr>
      <vt:lpstr>Workshop Goals</vt:lpstr>
      <vt:lpstr>NTA and NTTA</vt:lpstr>
      <vt:lpstr>NTTA Estimation Strategy</vt:lpstr>
      <vt:lpstr>Example, US 2009, Time Production</vt:lpstr>
      <vt:lpstr>Example, US 2009 NTTA Consumption in Time Units</vt:lpstr>
      <vt:lpstr>Example, US 2009 NTTA in Money Units</vt:lpstr>
      <vt:lpstr>Data for NTA by Sex</vt:lpstr>
      <vt:lpstr>Data for NTTA by Sex</vt:lpstr>
      <vt:lpstr>Time Use Survey Questionnaire</vt:lpstr>
      <vt:lpstr>NTTA Production Age Profile</vt:lpstr>
      <vt:lpstr>Groups of NTTA Activities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16</cp:revision>
  <dcterms:created xsi:type="dcterms:W3CDTF">2012-05-19T13:14:13Z</dcterms:created>
  <dcterms:modified xsi:type="dcterms:W3CDTF">2012-10-18T18:34:58Z</dcterms:modified>
</cp:coreProperties>
</file>